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1003" r:id="rId5"/>
    <p:sldId id="1213" r:id="rId6"/>
    <p:sldId id="258" r:id="rId7"/>
    <p:sldId id="1004" r:id="rId8"/>
    <p:sldId id="1037" r:id="rId9"/>
    <p:sldId id="1214" r:id="rId10"/>
    <p:sldId id="1069" r:id="rId11"/>
    <p:sldId id="1070" r:id="rId12"/>
    <p:sldId id="1071" r:id="rId13"/>
    <p:sldId id="1103" r:id="rId14"/>
    <p:sldId id="1135" r:id="rId15"/>
    <p:sldId id="1136" r:id="rId16"/>
    <p:sldId id="1137" r:id="rId17"/>
    <p:sldId id="1138" r:id="rId18"/>
    <p:sldId id="1139" r:id="rId19"/>
    <p:sldId id="1208" r:id="rId20"/>
    <p:sldId id="1215" r:id="rId21"/>
    <p:sldId id="1171" r:id="rId22"/>
    <p:sldId id="1172" r:id="rId23"/>
    <p:sldId id="1173" r:id="rId24"/>
    <p:sldId id="1174" r:id="rId25"/>
    <p:sldId id="1175" r:id="rId26"/>
    <p:sldId id="1176" r:id="rId27"/>
    <p:sldId id="1216" r:id="rId28"/>
    <p:sldId id="968" r:id="rId29"/>
    <p:sldId id="1217" r:id="rId30"/>
    <p:sldId id="972" r:id="rId31"/>
    <p:sldId id="973" r:id="rId32"/>
    <p:sldId id="974" r:id="rId33"/>
    <p:sldId id="1269" r:id="rId34"/>
    <p:sldId id="1265" r:id="rId35"/>
    <p:sldId id="1266" r:id="rId36"/>
    <p:sldId id="975" r:id="rId37"/>
    <p:sldId id="1267" r:id="rId38"/>
    <p:sldId id="1268" r:id="rId39"/>
    <p:sldId id="979" r:id="rId40"/>
    <p:sldId id="980" r:id="rId41"/>
    <p:sldId id="981" r:id="rId42"/>
    <p:sldId id="982" r:id="rId43"/>
    <p:sldId id="983" r:id="rId44"/>
    <p:sldId id="984" r:id="rId45"/>
    <p:sldId id="985" r:id="rId46"/>
    <p:sldId id="986" r:id="rId47"/>
    <p:sldId id="987" r:id="rId48"/>
    <p:sldId id="1270" r:id="rId49"/>
    <p:sldId id="1271" r:id="rId50"/>
    <p:sldId id="989" r:id="rId51"/>
    <p:sldId id="990" r:id="rId52"/>
    <p:sldId id="991" r:id="rId53"/>
    <p:sldId id="992" r:id="rId54"/>
    <p:sldId id="993" r:id="rId55"/>
    <p:sldId id="994" r:id="rId56"/>
    <p:sldId id="995" r:id="rId57"/>
    <p:sldId id="996" r:id="rId58"/>
    <p:sldId id="997" r:id="rId59"/>
    <p:sldId id="998" r:id="rId60"/>
    <p:sldId id="1000" r:id="rId61"/>
    <p:sldId id="1272" r:id="rId62"/>
    <p:sldId id="1273" r:id="rId63"/>
    <p:sldId id="1301" r:id="rId64"/>
    <p:sldId id="999" r:id="rId6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6" d="100"/>
          <a:sy n="86" d="100"/>
        </p:scale>
        <p:origin x="1524" y="102"/>
      </p:cViewPr>
      <p:guideLst>
        <p:guide orient="horz" pos="213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7A03E7-558C-41A7-98FB-0CA102620CF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FD3A7F-1251-4585-A3D8-472756F00B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8.emf"/><Relationship Id="rId1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2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44.wmf"/><Relationship Id="rId1" Type="http://schemas.openxmlformats.org/officeDocument/2006/relationships/oleObject" Target="../embeddings/oleObject1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074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5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6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7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78" name="TextBox 17"/>
          <p:cNvSpPr txBox="1"/>
          <p:nvPr/>
        </p:nvSpPr>
        <p:spPr>
          <a:xfrm>
            <a:off x="0" y="1998345"/>
            <a:ext cx="9144000" cy="17157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4800" b="1" dirty="0">
                <a:latin typeface="Times New Roman" panose="02020603050405020304" pitchFamily="18" charset="0"/>
              </a:rPr>
              <a:t>油量执行器系统</a:t>
            </a:r>
            <a:r>
              <a:rPr lang="zh-CN" altLang="en-US" sz="4800" b="1" dirty="0">
                <a:latin typeface="Times New Roman" panose="02020603050405020304" pitchFamily="18" charset="0"/>
              </a:rPr>
              <a:t>控制方法研究</a:t>
            </a:r>
            <a:endParaRPr lang="zh-CN" altLang="en-US" sz="48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4800" b="1" dirty="0">
                <a:latin typeface="Times New Roman" panose="02020603050405020304" pitchFamily="18" charset="0"/>
              </a:rPr>
              <a:t>                                  </a:t>
            </a:r>
            <a:r>
              <a:rPr lang="en-US" altLang="zh-CN" sz="3600" b="1" dirty="0">
                <a:latin typeface="Times New Roman" panose="02020603050405020304" pitchFamily="18" charset="0"/>
              </a:rPr>
              <a:t>——</a:t>
            </a:r>
            <a:r>
              <a:rPr lang="zh-CN" altLang="en-US" sz="3600" b="1" dirty="0">
                <a:latin typeface="Times New Roman" panose="02020603050405020304" pitchFamily="18" charset="0"/>
              </a:rPr>
              <a:t>结题汇报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pic>
        <p:nvPicPr>
          <p:cNvPr id="308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4289425"/>
            <a:ext cx="1716088" cy="165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089525" y="4628515"/>
            <a:ext cx="396240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汇报人：</a:t>
            </a:r>
            <a:r>
              <a:rPr lang="zh-CN" altLang="en-US" sz="2400" b="1">
                <a:latin typeface="Times New Roman" panose="02020603050405020304" pitchFamily="18" charset="0"/>
              </a:rPr>
              <a:t>王旭明</a:t>
            </a:r>
            <a:endParaRPr lang="zh-CN" altLang="en-US" sz="2400" b="1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指导教师：李世华教授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油量执行器系统建模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326515"/>
            <a:ext cx="9127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回位弹簧的弹簧力矩：</a:t>
            </a:r>
            <a:endParaRPr lang="zh-CN" altLang="en-US" sz="2000" dirty="0">
              <a:sym typeface="+mn-ea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635" y="2529840"/>
            <a:ext cx="9254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旋转电磁铁的电磁力矩：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54229" y="1912620"/>
          <a:ext cx="2532380" cy="470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193800" imgH="241300" progId="Equation.KSEE3">
                  <p:embed/>
                </p:oleObj>
              </mc:Choice>
              <mc:Fallback>
                <p:oleObj name="" r:id="rId1" imgW="11938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4229" y="1912620"/>
                        <a:ext cx="2532380" cy="470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46755" y="3160395"/>
          <a:ext cx="202692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1041400" imgH="228600" progId="Equation.KSEE3">
                  <p:embed/>
                </p:oleObj>
              </mc:Choice>
              <mc:Fallback>
                <p:oleObj name="" r:id="rId3" imgW="1041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6755" y="3160395"/>
                        <a:ext cx="2026920" cy="44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61995" y="4204970"/>
          <a:ext cx="153352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787400" imgH="316865" progId="Equation.KSEE3">
                  <p:embed/>
                </p:oleObj>
              </mc:Choice>
              <mc:Fallback>
                <p:oleObj name="" r:id="rId5" imgW="787400" imgH="3168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1995" y="4204970"/>
                        <a:ext cx="1533525" cy="619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7"/>
          <p:cNvSpPr txBox="1"/>
          <p:nvPr/>
        </p:nvSpPr>
        <p:spPr>
          <a:xfrm>
            <a:off x="-635" y="3733165"/>
            <a:ext cx="93827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执行器系统</a:t>
            </a:r>
            <a:r>
              <a:rPr lang="zh-CN" altLang="en-US" sz="2000" dirty="0">
                <a:sym typeface="+mn-ea"/>
              </a:rPr>
              <a:t>的动态方程</a:t>
            </a:r>
            <a:r>
              <a:rPr lang="zh-CN" altLang="en-US" sz="2000" dirty="0">
                <a:sym typeface="+mn-ea"/>
              </a:rPr>
              <a:t>：</a:t>
            </a:r>
            <a:endParaRPr lang="zh-CN" altLang="en-US" sz="2000" dirty="0">
              <a:sym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5" y="4864735"/>
            <a:ext cx="91427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其中，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θ</a:t>
            </a:r>
            <a:r>
              <a:rPr lang="zh-CN" altLang="en-US" sz="2000" dirty="0">
                <a:sym typeface="+mn-ea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转子偏转角度；</a:t>
            </a:r>
            <a:r>
              <a:rPr lang="en-US" altLang="zh-CN" sz="2000" i="1" dirty="0"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为线圈电流；</a:t>
            </a: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为转子偏转角速度，其他为系统参数。</a:t>
            </a:r>
            <a:endParaRPr lang="zh-CN" altLang="en-US" sz="2000" dirty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油量执行器系统建模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254760"/>
            <a:ext cx="9127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油量执行器</a:t>
            </a:r>
            <a:r>
              <a:rPr lang="zh-CN" altLang="en-US" sz="2000" dirty="0">
                <a:sym typeface="+mn-ea"/>
              </a:rPr>
              <a:t>的数学模型</a:t>
            </a:r>
            <a:r>
              <a:rPr lang="zh-CN" altLang="en-US" sz="2000" dirty="0">
                <a:sym typeface="+mn-ea"/>
              </a:rPr>
              <a:t>：</a:t>
            </a:r>
            <a:endParaRPr lang="zh-CN" altLang="en-US" sz="2000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-635" y="4091940"/>
            <a:ext cx="93827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二阶状态方程</a:t>
            </a:r>
            <a:r>
              <a:rPr lang="zh-CN" altLang="en-US" sz="2000" dirty="0">
                <a:sym typeface="+mn-ea"/>
              </a:rPr>
              <a:t>：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99310" y="1764030"/>
          <a:ext cx="4897120" cy="237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2514600" imgH="1219200" progId="Equation.KSEE3">
                  <p:embed/>
                </p:oleObj>
              </mc:Choice>
              <mc:Fallback>
                <p:oleObj name="" r:id="rId1" imgW="2514600" imgH="1219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9310" y="1764030"/>
                        <a:ext cx="4897120" cy="2377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16455" y="4596765"/>
          <a:ext cx="4576445" cy="128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2349500" imgH="660400" progId="Equation.KSEE3">
                  <p:embed/>
                </p:oleObj>
              </mc:Choice>
              <mc:Fallback>
                <p:oleObj name="" r:id="rId3" imgW="2349500" imgH="660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6455" y="4596765"/>
                        <a:ext cx="4576445" cy="128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油量执行器系统建模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254760"/>
            <a:ext cx="9127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根据系统状态方程，设计非线性干扰观测器，</a:t>
            </a:r>
            <a:endParaRPr lang="zh-CN" altLang="en-US" sz="2000" dirty="0"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-635" y="3517900"/>
            <a:ext cx="914463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在控制器中进行干扰估计的补偿，实现</a:t>
            </a:r>
            <a:r>
              <a:rPr lang="en-US" altLang="zh-CN" sz="2000" dirty="0">
                <a:sym typeface="+mn-ea"/>
              </a:rPr>
              <a:t>P+DOB</a:t>
            </a:r>
            <a:r>
              <a:rPr lang="zh-CN" altLang="en-US" sz="2000" dirty="0">
                <a:sym typeface="+mn-ea"/>
              </a:rPr>
              <a:t>形式</a:t>
            </a:r>
            <a:r>
              <a:rPr lang="zh-CN" altLang="en-US" sz="2000" dirty="0">
                <a:sym typeface="+mn-ea"/>
              </a:rPr>
              <a:t>控制器的设计，提高执行器系统的抗干扰能力。</a:t>
            </a:r>
            <a:r>
              <a:rPr lang="zh-CN" altLang="en-US" sz="2000" dirty="0">
                <a:sym typeface="+mn-ea"/>
              </a:rPr>
              <a:t>控制量的表达式为</a:t>
            </a:r>
            <a:r>
              <a:rPr lang="zh-CN" altLang="en-US" sz="2000" dirty="0">
                <a:sym typeface="+mn-ea"/>
              </a:rPr>
              <a:t>：</a:t>
            </a:r>
            <a:endParaRPr lang="zh-CN" altLang="en-US" sz="20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740" y="1927225"/>
            <a:ext cx="5463540" cy="1424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90" y="4519295"/>
            <a:ext cx="4572000" cy="1120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仿真验证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-2147482452" descr="pdob_pi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646555"/>
            <a:ext cx="8121650" cy="379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-635" y="5397500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阶跃扰动下P+DOB控制器与PI控制器的效果对比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183" descr="pdob_piEF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1819910"/>
            <a:ext cx="7359015" cy="3434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-635" y="5325745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P+DOB控制器与PI控制器的油泵实验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0" y="1238250"/>
            <a:ext cx="908240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油泵转速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375r/min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5" y="5182235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P+DOB控制器与PI控制器的油泵实验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0" y="1238250"/>
            <a:ext cx="908240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油泵转速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375r/min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525270" y="2007235"/>
          <a:ext cx="6021070" cy="306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485"/>
                <a:gridCol w="1644015"/>
                <a:gridCol w="1645920"/>
                <a:gridCol w="1644650"/>
              </a:tblGrid>
              <a:tr h="7550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目标开度/%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</a:t>
                      </a: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波动</a:t>
                      </a: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均方差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P+DOB</a:t>
                      </a: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波动</a:t>
                      </a: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均方差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均方差减小百分比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1.47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34.7%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18.0%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33.6%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37.9%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34.2%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25.8%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控制算法发动机台架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FEV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1689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90" y="1271270"/>
            <a:ext cx="7512685" cy="35242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/>
          <p:nvPr/>
        </p:nvGraphicFramePr>
        <p:xfrm>
          <a:off x="1967865" y="4939030"/>
          <a:ext cx="5186680" cy="10356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2070"/>
                <a:gridCol w="2594610"/>
              </a:tblGrid>
              <a:tr h="5899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</a:t>
                      </a: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转速波动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P+DOB</a:t>
                      </a: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转速波动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7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r>
                        <a:rPr lang="en-US" altLang="zh-CN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25r/min</a:t>
                      </a:r>
                      <a:endParaRPr lang="en-US" altLang="zh-CN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19r/min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254760"/>
            <a:ext cx="91274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</a:t>
            </a:r>
            <a:r>
              <a:rPr lang="zh-CN" altLang="en-US" sz="2000" dirty="0">
                <a:sym typeface="+mn-ea"/>
              </a:rPr>
              <a:t>控制器使系统</a:t>
            </a:r>
            <a:r>
              <a:rPr lang="zh-CN" altLang="en-US" sz="2000" dirty="0">
                <a:sym typeface="+mn-ea"/>
              </a:rPr>
              <a:t>具有</a:t>
            </a:r>
            <a:r>
              <a:rPr lang="zh-CN" altLang="en-US" sz="2000" dirty="0">
                <a:sym typeface="+mn-ea"/>
              </a:rPr>
              <a:t>优秀的抗干扰性能，经过公司充分的实验验证后，目前公司生产的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ECU</a:t>
            </a:r>
            <a:r>
              <a:rPr lang="zh-CN" altLang="en-US" sz="2000" dirty="0">
                <a:sym typeface="+mn-ea"/>
              </a:rPr>
              <a:t>中，执行器的控制算法为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算法，替代了先前的执行器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控制算法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IMG_20190628_091054"/>
          <p:cNvPicPr>
            <a:picLocks noChangeAspect="1"/>
          </p:cNvPicPr>
          <p:nvPr/>
        </p:nvPicPr>
        <p:blipFill>
          <a:blip r:embed="rId1"/>
          <a:srcRect r="8072"/>
          <a:stretch>
            <a:fillRect/>
          </a:stretch>
        </p:blipFill>
        <p:spPr>
          <a:xfrm rot="16200000">
            <a:off x="3119755" y="2191385"/>
            <a:ext cx="3077845" cy="4464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总结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执行器抗干扰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254760"/>
            <a:ext cx="912749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完成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控制算法，改善了执行器和发动机的工作效果。但是，我们国家的排放法规日益升级，需要进一步优化执行器的控制效果，试图改进柴油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机工作特性。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的控制思想：干扰估计，控制器中补偿，抑制干扰。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算法的局限性：准确地估计未知的常值扰动。但实际执行器系统中存在时变干扰，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导致干扰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估计不准确，补偿误差。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因此，为了实现更精确的干扰估计，我们设计了高阶干扰观测器，估计时变干扰，再进行干扰估计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补偿。考虑到目前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ECU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的运算能力，只实现了二阶干扰观测器。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总结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P+HDOB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254760"/>
            <a:ext cx="91274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设计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高阶干扰观测器：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0" y="1931035"/>
            <a:ext cx="3543300" cy="2278380"/>
          </a:xfrm>
          <a:prstGeom prst="rect">
            <a:avLst/>
          </a:prstGeom>
        </p:spPr>
      </p:pic>
      <p:sp>
        <p:nvSpPr>
          <p:cNvPr id="4" name="TextBox 7"/>
          <p:cNvSpPr txBox="1"/>
          <p:nvPr/>
        </p:nvSpPr>
        <p:spPr>
          <a:xfrm>
            <a:off x="-635" y="4251960"/>
            <a:ext cx="9184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在控制器中补偿干扰估计，控制器设计为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P+HDOB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形式，控制量表示为：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70" y="4916805"/>
            <a:ext cx="3375660" cy="899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第一阶段成果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P+H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仿真验证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635" y="5397500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时变扰动下P+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H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DOB控制器与P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3" name="图片 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10" y="1694498"/>
            <a:ext cx="7502654" cy="349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第一阶段成果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P+HDOB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5" y="5325745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P+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H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DOB控制器与P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0" y="1238250"/>
            <a:ext cx="908240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油泵转速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50r/min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89" descr="hdob_dobEF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93" y="1907223"/>
            <a:ext cx="7428686" cy="345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第一阶段成果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P+HDOB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5" y="5182235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P+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H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DOB控制器与P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0" y="1238250"/>
            <a:ext cx="908240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油泵转速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50r/min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2007235"/>
          <a:ext cx="6498590" cy="3023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2210"/>
                <a:gridCol w="1774825"/>
                <a:gridCol w="1776095"/>
                <a:gridCol w="1775460"/>
              </a:tblGrid>
              <a:tr h="7442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目标开度/%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P+DOB</a:t>
                      </a: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波动</a:t>
                      </a: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均方差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P+HDOB</a:t>
                      </a: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波动</a:t>
                      </a: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均方差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均方差减小百分比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19%</a:t>
                      </a:r>
                      <a:endParaRPr 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10%</a:t>
                      </a:r>
                      <a:endParaRPr 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13%</a:t>
                      </a:r>
                      <a:endParaRPr 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7%</a:t>
                      </a:r>
                      <a:endParaRPr 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8%</a:t>
                      </a:r>
                      <a:endParaRPr 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7%</a:t>
                      </a:r>
                      <a:endParaRPr 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第一阶段成果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P+HDOB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控制算法发动机台架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FEV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967865" y="1781810"/>
          <a:ext cx="5186680" cy="1482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329"/>
                <a:gridCol w="1728329"/>
                <a:gridCol w="1730022"/>
              </a:tblGrid>
              <a:tr h="494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怠速实验</a:t>
                      </a:r>
                      <a:endParaRPr lang="zh-CN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P+DOB</a:t>
                      </a:r>
                      <a:endParaRPr lang="zh-CN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P+H</a:t>
                      </a:r>
                      <a:r>
                        <a:rPr lang="en-US" sz="14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DOB</a:t>
                      </a:r>
                      <a:endParaRPr lang="en-US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位置波动均值</a:t>
                      </a:r>
                      <a:endParaRPr lang="en-US" altLang="zh-CN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1.28</a:t>
                      </a:r>
                      <a:endParaRPr lang="en-US" altLang="zh-CN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1.14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转速波动</a:t>
                      </a:r>
                      <a:endParaRPr lang="en-US" altLang="zh-CN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r>
                        <a:rPr lang="en-US" altLang="zh-CN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19r/min</a:t>
                      </a:r>
                      <a:endParaRPr lang="en-US" altLang="zh-CN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13r/min</a:t>
                      </a:r>
                      <a:endParaRPr lang="en-US" altLang="en-US" sz="14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7"/>
          <p:cNvSpPr txBox="1"/>
          <p:nvPr/>
        </p:nvSpPr>
        <p:spPr>
          <a:xfrm>
            <a:off x="-635" y="3319145"/>
            <a:ext cx="9144000" cy="27070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7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因此，对于系统中的时变干扰，采用高阶干扰观测器实现了更精确的干扰估计。执行器和发动机性能均有提升。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0" indent="508000">
              <a:lnSpc>
                <a:spcPct val="17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在第一阶段的验收汇报中，按照合同中制定的第一阶段验收标准完成实验测试，基本可以达到验收指标。唯独合同中：协助公司将发动机怠速空载转速控制稳定在±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5r/min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还有差距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0" y="1238250"/>
            <a:ext cx="908240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发动机怠速：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总结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第二阶段研究内容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-635" y="807720"/>
            <a:ext cx="9144000" cy="1845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9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实现的控制算法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P+HDOB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可以抑制系统中的常值干扰或慢变干扰。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但实际发动机工况下，执行器系统的干扰可以是高阶时变干扰或者特殊的周期性干扰，导致控制器中无法完全补偿系统干扰，执行器稳态下存在波动。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9" descr="30pos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2981960"/>
            <a:ext cx="6001385" cy="27000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第二阶段研究内容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-635" y="807720"/>
            <a:ext cx="914400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8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第二阶段的研究目标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是进一步减小执行器位置波动，改善发动机怠速工况。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0" indent="508000">
              <a:lnSpc>
                <a:spcPct val="18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执行器系统的扰动分析：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四缸柴油发动机的曲轴旋转一圈，喷油泵会泵油两次，相应地，泵内柱塞会往复运动两次，因此带给执行器系统周期性干扰。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泵柱塞"/>
          <p:cNvPicPr>
            <a:picLocks noChangeAspect="1"/>
          </p:cNvPicPr>
          <p:nvPr/>
        </p:nvPicPr>
        <p:blipFill>
          <a:blip r:embed="rId1"/>
          <a:srcRect r="21599" b="1079"/>
          <a:stretch>
            <a:fillRect/>
          </a:stretch>
        </p:blipFill>
        <p:spPr>
          <a:xfrm>
            <a:off x="1937385" y="2827020"/>
            <a:ext cx="543941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270000"/>
            <a:ext cx="914400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在怠速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750r/min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，执行器目标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40%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开度，对执行器的输出位置进行快速傅里叶变换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(FFT)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进行频谱分析。可以发现，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系统主要存在频率为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25Hz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的干扰。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740" y="2572385"/>
            <a:ext cx="5735955" cy="3098165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执行器周期性扰动分析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第二阶段研究内容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270000"/>
            <a:ext cx="9144000" cy="1660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在相同的怠速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750r/min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工况，执行器目标位置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10%~60%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，依次进行频谱分析。可以发现，周期性扰动的频率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25Hz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没有变化，始终为发动机转动频率的二倍，且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扰动频率与执行器位置无关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1264285" y="3043555"/>
          <a:ext cx="6583045" cy="2756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3170"/>
                <a:gridCol w="1233805"/>
                <a:gridCol w="1248410"/>
                <a:gridCol w="1249045"/>
                <a:gridCol w="1618615"/>
              </a:tblGrid>
              <a:tr h="6381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转速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(r/min)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(%)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发动机频率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(Hz)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干扰频率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(Hz)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干扰</a:t>
                      </a:r>
                      <a:r>
                        <a:rPr 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 / </a:t>
                      </a: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发动机</a:t>
                      </a:r>
                      <a:r>
                        <a:rPr 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第二阶段研究内容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执行器周期性扰动分析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总结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270000"/>
            <a:ext cx="9144000" cy="1660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执行器目标位置恒为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10%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改变发动机的转速，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依次进行频谱分析。可以发现，周期性扰动的频率发生变化，始终为发动机转动频率的二倍。因此，得出结论：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执行器系统的干扰频率是发动机转动频率的二倍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，与执行器位置无关。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264285" y="3187065"/>
          <a:ext cx="6583045" cy="238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3170"/>
                <a:gridCol w="1233805"/>
                <a:gridCol w="1248410"/>
                <a:gridCol w="1249045"/>
                <a:gridCol w="1618615"/>
              </a:tblGrid>
              <a:tr h="619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转速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(r/min)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(%)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发动机频率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(Hz)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干扰频率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(Hz)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干扰</a:t>
                      </a:r>
                      <a:r>
                        <a:rPr 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 / </a:t>
                      </a: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发动机</a:t>
                      </a:r>
                      <a:r>
                        <a:rPr 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13.3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26.6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16.7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33.4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1800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41.7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83.4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第二阶段研究内容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执行器周期性扰动分析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总结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839470"/>
            <a:ext cx="914400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已知执行器系统存在周期性干扰，干扰的频率为发动机转动频率的二倍。基于内模原理，设计重复控制器抑制周期性干扰。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109980" y="2349500"/>
          <a:ext cx="7120890" cy="170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56300" imgH="1358900" progId="Visio.Drawing.15">
                  <p:embed/>
                </p:oleObj>
              </mc:Choice>
              <mc:Fallback>
                <p:oleObj name="" r:id="rId1" imgW="5956300" imgH="135890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9980" y="2349500"/>
                        <a:ext cx="7120890" cy="170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2"/>
          <p:cNvSpPr txBox="1"/>
          <p:nvPr/>
        </p:nvSpPr>
        <p:spPr>
          <a:xfrm>
            <a:off x="-635" y="4051935"/>
            <a:ext cx="914527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重复控制器的思想：在控制器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中加入周期性干扰的内模，使控制器的增益在干扰的频率点趋向于无穷，进而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抑制周期性干扰对油量执行器输出位置的影响。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油量执行器系统重复控制器的设计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对象 -2147482493"/>
          <p:cNvGraphicFramePr>
            <a:graphicFrameLocks noChangeAspect="1"/>
          </p:cNvGraphicFramePr>
          <p:nvPr/>
        </p:nvGraphicFramePr>
        <p:xfrm>
          <a:off x="1402080" y="1420495"/>
          <a:ext cx="6002086" cy="17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407150" imgH="9053830" progId="Visio.Drawing.15">
                  <p:embed/>
                </p:oleObj>
              </mc:Choice>
              <mc:Fallback>
                <p:oleObj name="" r:id="rId1" imgW="6407150" imgH="90538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rcRect l="15678" t="29303" r="12061" b="55974"/>
                      <a:stretch>
                        <a:fillRect/>
                      </a:stretch>
                    </p:blipFill>
                    <p:spPr>
                      <a:xfrm>
                        <a:off x="1402080" y="1420495"/>
                        <a:ext cx="6002086" cy="172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80"/>
          <p:cNvGraphicFramePr>
            <a:graphicFrameLocks noChangeAspect="1"/>
          </p:cNvGraphicFramePr>
          <p:nvPr/>
        </p:nvGraphicFramePr>
        <p:xfrm>
          <a:off x="1832610" y="3940493"/>
          <a:ext cx="5708170" cy="14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6407150" imgH="9053830" progId="Visio.Drawing.15">
                  <p:embed/>
                </p:oleObj>
              </mc:Choice>
              <mc:Fallback>
                <p:oleObj name="" r:id="rId3" imgW="6407150" imgH="905383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rcRect l="15678" t="31909" r="12061" b="55974"/>
                      <a:stretch>
                        <a:fillRect/>
                      </a:stretch>
                    </p:blipFill>
                    <p:spPr>
                      <a:xfrm>
                        <a:off x="1832610" y="3940493"/>
                        <a:ext cx="5708170" cy="147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-635" y="3244850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重复控制系统的结构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452745"/>
            <a:ext cx="91890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重复控制器结构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839470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鉴于执行器系统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存在多源扰动，设计出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RC+DOB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的控制算法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35" y="5397500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周期性扰动下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RC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6" name="图片 5" descr="RC_HDOBvsHDO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1634490"/>
            <a:ext cx="6738351" cy="365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4" name="对象 3"/>
          <p:cNvGraphicFramePr/>
          <p:nvPr/>
        </p:nvGraphicFramePr>
        <p:xfrm>
          <a:off x="1633220" y="1644015"/>
          <a:ext cx="5866130" cy="357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070475" imgH="3064510" progId="Word.Document.8">
                  <p:embed/>
                </p:oleObj>
              </mc:Choice>
              <mc:Fallback>
                <p:oleObj name="" r:id="rId1" imgW="5070475" imgH="306451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3220" y="1644015"/>
                        <a:ext cx="5866130" cy="3579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35" y="5325745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RC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35" y="5325745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RC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678940"/>
            <a:ext cx="5914390" cy="34829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245" y="2223770"/>
            <a:ext cx="6666865" cy="3634740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630" y="2236470"/>
            <a:ext cx="6428740" cy="3505200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40" y="2340610"/>
            <a:ext cx="6344285" cy="3459480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介绍</a:t>
            </a:r>
            <a:endParaRPr lang="en-US" altLang="zh-C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项目研究对象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9750" y="1397000"/>
            <a:ext cx="8079740" cy="3534410"/>
            <a:chOff x="850" y="2765"/>
            <a:chExt cx="12724" cy="55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11123" r="12582"/>
            <a:stretch>
              <a:fillRect/>
            </a:stretch>
          </p:blipFill>
          <p:spPr>
            <a:xfrm>
              <a:off x="7037" y="2765"/>
              <a:ext cx="6537" cy="5565"/>
            </a:xfrm>
            <a:prstGeom prst="rect">
              <a:avLst/>
            </a:prstGeom>
          </p:spPr>
        </p:pic>
        <p:pic>
          <p:nvPicPr>
            <p:cNvPr id="2" name="图片 4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" y="2765"/>
              <a:ext cx="6187" cy="556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" name="TextBox 7"/>
          <p:cNvSpPr txBox="1"/>
          <p:nvPr/>
        </p:nvSpPr>
        <p:spPr>
          <a:xfrm>
            <a:off x="635" y="4986020"/>
            <a:ext cx="912749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3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油量执行器是柴油机电控泵的油量调节机构，控制着柴油机系统的供油量。因此，柴油机性能和油量执行器位置控制的精度</a:t>
            </a:r>
            <a:r>
              <a:rPr lang="zh-CN" altLang="en-US" sz="2000" dirty="0">
                <a:sym typeface="+mn-ea"/>
              </a:rPr>
              <a:t>直接相关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870" y="2199005"/>
            <a:ext cx="6571615" cy="3582670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685" y="2286635"/>
            <a:ext cx="6309995" cy="3437255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第二阶段研究成果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2218690"/>
            <a:ext cx="6416040" cy="3498215"/>
          </a:xfrm>
          <a:prstGeom prst="rect">
            <a:avLst/>
          </a:prstGeom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13510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输出位置频谱分析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5" y="2284095"/>
            <a:ext cx="9143365" cy="2871470"/>
            <a:chOff x="1" y="3597"/>
            <a:chExt cx="14399" cy="4522"/>
          </a:xfrm>
        </p:grpSpPr>
        <p:pic>
          <p:nvPicPr>
            <p:cNvPr id="2" name="图片 1" descr="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" y="3597"/>
              <a:ext cx="7228" cy="4522"/>
            </a:xfrm>
            <a:prstGeom prst="rect">
              <a:avLst/>
            </a:prstGeom>
          </p:spPr>
        </p:pic>
        <p:pic>
          <p:nvPicPr>
            <p:cNvPr id="3" name="图片 2" descr="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8" y="3597"/>
              <a:ext cx="7173" cy="4522"/>
            </a:xfrm>
            <a:prstGeom prst="rect">
              <a:avLst/>
            </a:prstGeom>
          </p:spPr>
        </p:pic>
      </p:grp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7" name="表格 6"/>
          <p:cNvGraphicFramePr/>
          <p:nvPr/>
        </p:nvGraphicFramePr>
        <p:xfrm>
          <a:off x="1623060" y="2684780"/>
          <a:ext cx="595376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3505"/>
                <a:gridCol w="1389380"/>
                <a:gridCol w="1390015"/>
                <a:gridCol w="1800860"/>
              </a:tblGrid>
              <a:tr h="7740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(%)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干扰幅值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P+DOB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干扰幅值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 RC+DOB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幅值减小百分比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1.03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72%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1.12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61%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1.23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76%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1.19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0.34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71%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54%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0.88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0.39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56%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2"/>
          <p:cNvSpPr txBox="1"/>
          <p:nvPr/>
        </p:nvSpPr>
        <p:spPr>
          <a:xfrm>
            <a:off x="635" y="1413510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在各个目标位置下，根据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RCDOB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控制算法下的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输出位置频谱分析，可以发现，干扰幅值明显减小，使得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位置波动减小。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2" name="表格 1"/>
          <p:cNvGraphicFramePr/>
          <p:nvPr/>
        </p:nvGraphicFramePr>
        <p:xfrm>
          <a:off x="2299335" y="1479550"/>
          <a:ext cx="4669155" cy="1304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500"/>
                <a:gridCol w="1540827"/>
                <a:gridCol w="1540827"/>
              </a:tblGrid>
              <a:tr h="408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发动机怠速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P+DOB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RC+DOB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9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转速波动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±19r/min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±10.5</a:t>
                      </a: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r/min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位置波动均方差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35" y="3139440"/>
            <a:ext cx="9144000" cy="2563495"/>
            <a:chOff x="1" y="5213"/>
            <a:chExt cx="14400" cy="3768"/>
          </a:xfrm>
        </p:grpSpPr>
        <p:pic>
          <p:nvPicPr>
            <p:cNvPr id="3" name="图片 -21474826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" y="5213"/>
              <a:ext cx="7068" cy="376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-21474826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9" y="5214"/>
              <a:ext cx="7332" cy="376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控制算法发动机台架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FEV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635" y="839470"/>
            <a:ext cx="9144000" cy="30149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重复控制的局限性：输出误差收敛时间较长；在发动机台架实验中，执行器目标位置时刻变化，导致发动机台架的提升效果不如油泵实验的提升效果。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因此，考虑改变处理周期性扰动的思路，基于谐波观测器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(HO)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估计执行器系统的周期性扰动，再进行控制器中的干扰估计补偿。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 谐波观测器的设计原理：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54655" y="3923665"/>
          <a:ext cx="3547110" cy="190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752600" imgH="939800" progId="Equation.KSEE3">
                  <p:embed/>
                </p:oleObj>
              </mc:Choice>
              <mc:Fallback>
                <p:oleObj name="" r:id="rId1" imgW="17526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54655" y="3923665"/>
                        <a:ext cx="3547110" cy="1906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基于谐波观测器的控制器设计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2298" y="1520508"/>
          <a:ext cx="8251825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4076700" imgH="762000" progId="Equation.KSEE3">
                  <p:embed/>
                </p:oleObj>
              </mc:Choice>
              <mc:Fallback>
                <p:oleObj name="" r:id="rId1" imgW="4076700" imgH="762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2298" y="1520508"/>
                        <a:ext cx="8251825" cy="154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7"/>
          <p:cNvSpPr txBox="1"/>
          <p:nvPr/>
        </p:nvSpPr>
        <p:spPr>
          <a:xfrm>
            <a:off x="-635" y="3230880"/>
            <a:ext cx="914463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在控制器中进行常值干扰估计和周期性干扰估计的补偿，实现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P+DOB+HO</a:t>
            </a:r>
            <a:r>
              <a:rPr lang="zh-CN" altLang="en-US" sz="2000" dirty="0">
                <a:sym typeface="+mn-ea"/>
              </a:rPr>
              <a:t>形式控制器的设计，提高执行器系统抑制多源</a:t>
            </a:r>
            <a:r>
              <a:rPr lang="zh-CN" altLang="en-US" sz="2000" dirty="0">
                <a:sym typeface="+mn-ea"/>
              </a:rPr>
              <a:t>干扰能力。</a:t>
            </a:r>
            <a:r>
              <a:rPr lang="zh-CN" altLang="en-US" sz="2000" dirty="0">
                <a:sym typeface="+mn-ea"/>
              </a:rPr>
              <a:t>控制量的表达式为</a:t>
            </a:r>
            <a:r>
              <a:rPr lang="zh-CN" altLang="en-US" sz="2000" dirty="0">
                <a:sym typeface="+mn-ea"/>
              </a:rPr>
              <a:t>：</a:t>
            </a:r>
            <a:endParaRPr lang="zh-CN" altLang="en-US" sz="2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" y="4519295"/>
            <a:ext cx="4572000" cy="11201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" name="图表 1"/>
          <p:cNvPicPr/>
          <p:nvPr/>
        </p:nvPicPr>
        <p:blipFill>
          <a:blip r:embed="rId1"/>
          <a:stretch>
            <a:fillRect/>
          </a:stretch>
        </p:blipFill>
        <p:spPr>
          <a:xfrm>
            <a:off x="1609725" y="1492885"/>
            <a:ext cx="6014720" cy="3827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35" y="5397500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P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+HO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3" name="表格 2"/>
          <p:cNvGraphicFramePr/>
          <p:nvPr/>
        </p:nvGraphicFramePr>
        <p:xfrm>
          <a:off x="1146810" y="1868805"/>
          <a:ext cx="6724650" cy="3171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460"/>
                <a:gridCol w="1890395"/>
                <a:gridCol w="1890395"/>
                <a:gridCol w="1676400"/>
              </a:tblGrid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目标开度/%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P+DOB均方差</a:t>
                      </a:r>
                      <a:endParaRPr 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P+DOB+HO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均方差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波动减小百分比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0.66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0.78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0.70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平均均方差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</a:t>
                      </a: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</a:t>
                      </a: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18%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35" y="5253990"/>
            <a:ext cx="913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P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+HO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控制器与P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+DOB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控制器的油泵实验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效果对比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介绍</a:t>
            </a:r>
            <a:endParaRPr lang="en-US" altLang="zh-C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项目研究主题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油量执行器系统控制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635" y="1326515"/>
            <a:ext cx="912749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5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项目启动之</a:t>
            </a:r>
            <a:r>
              <a:rPr lang="zh-CN" altLang="en-US" sz="2000" dirty="0">
                <a:sym typeface="+mn-ea"/>
              </a:rPr>
              <a:t>前：公司生产的</a:t>
            </a:r>
            <a:r>
              <a:rPr lang="en-US" altLang="zh-CN" sz="2000" dirty="0">
                <a:sym typeface="+mn-ea"/>
              </a:rPr>
              <a:t>ECU</a:t>
            </a:r>
            <a:r>
              <a:rPr lang="zh-CN" altLang="en-US" sz="2000" dirty="0">
                <a:sym typeface="+mn-ea"/>
              </a:rPr>
              <a:t>电控单元中，采用</a:t>
            </a:r>
            <a:r>
              <a:rPr lang="en-US" altLang="zh-CN" sz="2000" dirty="0">
                <a:sym typeface="+mn-ea"/>
              </a:rPr>
              <a:t>PID</a:t>
            </a:r>
            <a:r>
              <a:rPr lang="zh-CN" altLang="en-US" sz="2000" dirty="0">
                <a:sym typeface="+mn-ea"/>
              </a:rPr>
              <a:t>算法控制油量执行器。</a:t>
            </a:r>
            <a:endParaRPr lang="zh-CN" altLang="en-US" sz="2000" dirty="0">
              <a:sym typeface="+mn-ea"/>
            </a:endParaRPr>
          </a:p>
          <a:p>
            <a:pPr marL="0" lvl="0" indent="508000">
              <a:lnSpc>
                <a:spcPct val="15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优点：原理简单、实现容易。</a:t>
            </a:r>
            <a:endParaRPr lang="zh-CN" altLang="en-US" sz="2000" dirty="0">
              <a:sym typeface="+mn-ea"/>
            </a:endParaRPr>
          </a:p>
          <a:p>
            <a:pPr marL="0" lvl="0" indent="508000">
              <a:lnSpc>
                <a:spcPct val="15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缺点：柴油机工作多工况，执行器系统是非线性、强干扰的，</a:t>
            </a:r>
            <a:r>
              <a:rPr lang="en-US" altLang="zh-CN" sz="2000" dirty="0">
                <a:sym typeface="+mn-ea"/>
              </a:rPr>
              <a:t>PID</a:t>
            </a:r>
            <a:r>
              <a:rPr lang="zh-CN" altLang="en-US" sz="2000" dirty="0">
                <a:sym typeface="+mn-ea"/>
              </a:rPr>
              <a:t>控制的参数标定工作量巨大；不同发动机或喷油泵的</a:t>
            </a:r>
            <a:r>
              <a:rPr lang="zh-CN" altLang="en-US" sz="2000" dirty="0">
                <a:sym typeface="+mn-ea"/>
              </a:rPr>
              <a:t>控制存在一致性问题；</a:t>
            </a:r>
            <a:r>
              <a:rPr lang="en-US" altLang="zh-CN" sz="2000" dirty="0">
                <a:sym typeface="+mn-ea"/>
              </a:rPr>
              <a:t>PID</a:t>
            </a:r>
            <a:r>
              <a:rPr lang="zh-CN" altLang="en-US" sz="2000" dirty="0">
                <a:sym typeface="+mn-ea"/>
              </a:rPr>
              <a:t>控制</a:t>
            </a:r>
            <a:r>
              <a:rPr lang="zh-CN" altLang="en-US" sz="2000" dirty="0">
                <a:sym typeface="+mn-ea"/>
              </a:rPr>
              <a:t>鲁棒性差；抗干扰性能差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056005" y="3856355"/>
          <a:ext cx="7031355" cy="158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56300" imgH="1358900" progId="Visio.Drawing.15">
                  <p:embed/>
                </p:oleObj>
              </mc:Choice>
              <mc:Fallback>
                <p:oleObj name="" r:id="rId1" imgW="5956300" imgH="135890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6005" y="3856355"/>
                        <a:ext cx="7031355" cy="158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7"/>
          <p:cNvSpPr txBox="1"/>
          <p:nvPr/>
        </p:nvSpPr>
        <p:spPr>
          <a:xfrm>
            <a:off x="635" y="5344795"/>
            <a:ext cx="9127490" cy="410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油量执行器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PID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控制框图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DOB+HO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-214748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755" y="2207895"/>
            <a:ext cx="6510655" cy="354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DOB+HO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-2147482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345" y="2351405"/>
            <a:ext cx="5948045" cy="3242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DOB+HO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-2147482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555" y="2207895"/>
            <a:ext cx="6506845" cy="3547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DOB+HO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-2147482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2136140"/>
            <a:ext cx="6280150" cy="3423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DOB+HO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-21474826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2565" y="2118360"/>
            <a:ext cx="6236335" cy="339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485265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DOB+HO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-2147482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040" y="2207895"/>
            <a:ext cx="6245860" cy="3405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7" name="TextBox 2"/>
          <p:cNvSpPr txBox="1"/>
          <p:nvPr/>
        </p:nvSpPr>
        <p:spPr>
          <a:xfrm>
            <a:off x="635" y="1557020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目标位置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DOB+HO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输出位置频谱分析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" y="2513965"/>
            <a:ext cx="9143365" cy="2520950"/>
            <a:chOff x="1" y="4298"/>
            <a:chExt cx="14399" cy="3970"/>
          </a:xfrm>
        </p:grpSpPr>
        <p:pic>
          <p:nvPicPr>
            <p:cNvPr id="2" name="图片 -214748260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" y="4298"/>
              <a:ext cx="7301" cy="39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-21474826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" y="4298"/>
              <a:ext cx="7099" cy="397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7" name="表格 6"/>
          <p:cNvGraphicFramePr/>
          <p:nvPr/>
        </p:nvGraphicFramePr>
        <p:xfrm>
          <a:off x="1623060" y="2828290"/>
          <a:ext cx="595376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3505"/>
                <a:gridCol w="1389380"/>
                <a:gridCol w="1390015"/>
                <a:gridCol w="1800860"/>
              </a:tblGrid>
              <a:tr h="7740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(%)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干扰幅值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P+DOB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干扰幅值</a:t>
                      </a:r>
                      <a:r>
                        <a:rPr lang="en-US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 P+DOB+HO</a:t>
                      </a:r>
                      <a:endParaRPr lang="en-US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幅值减小百分比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</a:t>
                      </a:r>
                      <a:endParaRPr lang="en-US" sz="16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23%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0.80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</a:t>
                      </a:r>
                      <a:endParaRPr lang="en-US" sz="16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12%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0.89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</a:t>
                      </a:r>
                      <a:endParaRPr lang="en-US" sz="16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3%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</a:t>
                      </a:r>
                      <a:endParaRPr lang="en-US" sz="16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21%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</a:t>
                      </a:r>
                      <a:endParaRPr lang="en-US" sz="16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20%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0.55</a:t>
                      </a:r>
                      <a:endParaRPr lang="en-US" sz="16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28%</a:t>
                      </a:r>
                      <a:endParaRPr lang="en-US" sz="16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2"/>
          <p:cNvSpPr txBox="1"/>
          <p:nvPr/>
        </p:nvSpPr>
        <p:spPr>
          <a:xfrm>
            <a:off x="635" y="1557020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在各个目标位置下，根据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P+DOB+HO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DOB+HO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控制算法下的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输出位置频谱分析，可以发现，干扰幅值减小，使得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位置波动减小。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控制算法油泵实验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2" name="表格 1"/>
          <p:cNvGraphicFramePr/>
          <p:nvPr/>
        </p:nvGraphicFramePr>
        <p:xfrm>
          <a:off x="2299335" y="1407795"/>
          <a:ext cx="4669155" cy="1304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500"/>
                <a:gridCol w="1540827"/>
                <a:gridCol w="1540827"/>
              </a:tblGrid>
              <a:tr h="408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发动机怠速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P+DOB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P+DOB+HO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9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转速波动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±18.5r/min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±10.5</a:t>
                      </a: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r/min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位置波动均方差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1.95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1.71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635" y="3025140"/>
            <a:ext cx="9144000" cy="2835275"/>
            <a:chOff x="1" y="5658"/>
            <a:chExt cx="14400" cy="3910"/>
          </a:xfrm>
        </p:grpSpPr>
        <p:pic>
          <p:nvPicPr>
            <p:cNvPr id="5" name="图片 4" descr="位置偏差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51" y="5658"/>
              <a:ext cx="7350" cy="3909"/>
            </a:xfrm>
            <a:prstGeom prst="rect">
              <a:avLst/>
            </a:prstGeom>
          </p:spPr>
        </p:pic>
        <p:pic>
          <p:nvPicPr>
            <p:cNvPr id="6" name="图片 5" descr="转速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5658"/>
              <a:ext cx="6949" cy="3910"/>
            </a:xfrm>
            <a:prstGeom prst="rect">
              <a:avLst/>
            </a:prstGeom>
          </p:spPr>
        </p:pic>
      </p:grp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执行器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+DOB+HO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控制算法发动机台架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FEV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验证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项目总结</a:t>
            </a:r>
            <a:endParaRPr lang="zh-CN" altLang="en-US" sz="2800" b="1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介绍</a:t>
            </a:r>
            <a:endParaRPr lang="en-US" altLang="zh-C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项目研究主题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油量执行器系统控制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635" y="1326515"/>
            <a:ext cx="912749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正因为油量执行器</a:t>
            </a:r>
            <a:r>
              <a:rPr lang="en-US" altLang="zh-CN" sz="2000" dirty="0">
                <a:sym typeface="+mn-ea"/>
              </a:rPr>
              <a:t>PID</a:t>
            </a:r>
            <a:r>
              <a:rPr lang="zh-CN" altLang="en-US" sz="2000" dirty="0">
                <a:sym typeface="+mn-ea"/>
              </a:rPr>
              <a:t>控制的缺点，执行器稳态波动较大，导致发动机供油量不稳定，最终导致发动机转速波动大，工作性能差。</a:t>
            </a:r>
            <a:endParaRPr lang="zh-CN" altLang="en-US" sz="2000" dirty="0">
              <a:sym typeface="+mn-ea"/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rcRect l="4314" r="4251"/>
          <a:stretch>
            <a:fillRect/>
          </a:stretch>
        </p:blipFill>
        <p:spPr>
          <a:xfrm>
            <a:off x="1950720" y="2340610"/>
            <a:ext cx="5323840" cy="32156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5" y="5488305"/>
            <a:ext cx="9127490" cy="410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油量执行器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PID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控制效果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TextBox 2"/>
          <p:cNvSpPr txBox="1"/>
          <p:nvPr/>
        </p:nvSpPr>
        <p:spPr>
          <a:xfrm>
            <a:off x="635" y="1270000"/>
            <a:ext cx="914400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目的：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为了提高油量执行器的控制效果，进而改善柴油发动机的工作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问题：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根据传统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PID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控制的局限及执行器系统的非线性、强干扰特性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方法：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建立系统的数学模型，基于干扰观测器设计系统的抗干扰控制器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成果：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P+HDOB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控制算法。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验证：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经过实验证明新控制算法控制效果的优越性，并且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控制算法的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     ECU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正在量产。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2084070" y="4802505"/>
          <a:ext cx="7257415" cy="1130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40"/>
                <a:gridCol w="1233805"/>
                <a:gridCol w="1196340"/>
                <a:gridCol w="1198880"/>
              </a:tblGrid>
              <a:tr h="565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控制算法</a:t>
                      </a:r>
                      <a:endParaRPr lang="zh-CN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PID</a:t>
                      </a:r>
                      <a:endParaRPr lang="en-US" altLang="zh-CN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P+DOB</a:t>
                      </a:r>
                      <a:endParaRPr 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P+HDOB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转速波动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</a:t>
                      </a:r>
                      <a:r>
                        <a:rPr lang="en-US" altLang="zh-CN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25r/min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±19r/min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±13</a:t>
                      </a: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r/min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项目总结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第一阶段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TextBox 2"/>
          <p:cNvSpPr txBox="1"/>
          <p:nvPr/>
        </p:nvSpPr>
        <p:spPr>
          <a:xfrm>
            <a:off x="635" y="1270000"/>
            <a:ext cx="914400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目的：改善油量执行器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怠速工况的控制效果及发动机工作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问题：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量产算法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P+DOB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的怠速工况控制效果还有待提高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方法：执行器周期性干扰机理分析、频谱分析，设计系统的抗干扰控制器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成果：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RC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+DOB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P+DOB+HO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控制算法。</a:t>
            </a:r>
            <a:endParaRPr lang="zh-CN" alt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验证：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经过实验证明了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新算法控制效果的优越性。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797050" y="4300220"/>
          <a:ext cx="5279390" cy="1220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850"/>
                <a:gridCol w="1339215"/>
                <a:gridCol w="1299210"/>
                <a:gridCol w="1301115"/>
              </a:tblGrid>
              <a:tr h="6102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控制算法</a:t>
                      </a:r>
                      <a:endParaRPr lang="zh-CN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P+DOB</a:t>
                      </a:r>
                      <a:endParaRPr lang="en-US" altLang="zh-CN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RC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+DOB</a:t>
                      </a:r>
                      <a:endParaRPr 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P+DOB+HO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02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转速波动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</a:t>
                      </a:r>
                      <a:r>
                        <a:rPr lang="en-US" altLang="zh-CN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r>
                        <a:rPr lang="en-US" altLang="zh-CN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r/min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±10.5r/min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±10.5</a:t>
                      </a: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r/min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项目总结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第二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阶段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矩形 1"/>
          <p:cNvSpPr/>
          <p:nvPr/>
        </p:nvSpPr>
        <p:spPr>
          <a:xfrm>
            <a:off x="3103245" y="2829560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谢谢！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6" name="TextBox 1"/>
          <p:cNvSpPr txBox="1"/>
          <p:nvPr/>
        </p:nvSpPr>
        <p:spPr>
          <a:xfrm>
            <a:off x="323850" y="836613"/>
            <a:ext cx="3024188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2"/>
          <p:cNvSpPr txBox="1"/>
          <p:nvPr/>
        </p:nvSpPr>
        <p:spPr>
          <a:xfrm>
            <a:off x="656590" y="1485265"/>
            <a:ext cx="848804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项目介绍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第一阶段成果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第二阶段研究内容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第二阶段成果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项目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总结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8" name="图片 6" descr="QQ图片201503301026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188" y="4652963"/>
            <a:ext cx="1368425" cy="1376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项目研究主题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油量执行器系统控制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635" y="1254760"/>
            <a:ext cx="912749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针对油量执行器</a:t>
            </a:r>
            <a:r>
              <a:rPr lang="en-US" altLang="zh-CN" sz="2000" dirty="0">
                <a:sym typeface="+mn-ea"/>
              </a:rPr>
              <a:t>PID</a:t>
            </a:r>
            <a:r>
              <a:rPr lang="zh-CN" altLang="en-US" sz="2000" dirty="0">
                <a:sym typeface="+mn-ea"/>
              </a:rPr>
              <a:t>控制效果差的问题，我们设计出了基于抗干扰理论的复合控制器。</a:t>
            </a:r>
            <a:endParaRPr lang="zh-CN" altLang="en-US" sz="2000" dirty="0">
              <a:sym typeface="+mn-ea"/>
            </a:endParaRPr>
          </a:p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油量执行器系统的干扰有多种：如滑套与柱塞间的摩擦转矩、蓄电池电压波动、旋转电磁铁磁滞特性、柱塞对滑套的周期性力矩等。因此，抑制干扰可以达到更好的控制效果。</a:t>
            </a:r>
            <a:endParaRPr lang="zh-CN" altLang="en-US" sz="2000" dirty="0">
              <a:sym typeface="+mn-ea"/>
            </a:endParaRPr>
          </a:p>
          <a:p>
            <a:pPr marL="0" lvl="0" indent="508000">
              <a:lnSpc>
                <a:spcPct val="16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ym typeface="+mn-ea"/>
              </a:rPr>
              <a:t>执行器控制算法开发全过程：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-635" y="4419600"/>
          <a:ext cx="9128760" cy="1142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952740" imgH="959485" progId="Visio.Drawing.15">
                  <p:embed/>
                </p:oleObj>
              </mc:Choice>
              <mc:Fallback>
                <p:oleObj name="" r:id="rId1" imgW="7952740" imgH="95948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635" y="4419600"/>
                        <a:ext cx="9128760" cy="1142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7"/>
          <p:cNvSpPr txBox="1"/>
          <p:nvPr/>
        </p:nvSpPr>
        <p:spPr>
          <a:xfrm>
            <a:off x="635" y="5560060"/>
            <a:ext cx="9127490" cy="410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抗干扰控制算法设计过程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22" name="直接连接符 12"/>
          <p:cNvCxnSpPr/>
          <p:nvPr/>
        </p:nvCxnSpPr>
        <p:spPr>
          <a:xfrm>
            <a:off x="0" y="6165850"/>
            <a:ext cx="914400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3" name="直接连接符 14"/>
          <p:cNvCxnSpPr/>
          <p:nvPr/>
        </p:nvCxnSpPr>
        <p:spPr>
          <a:xfrm>
            <a:off x="0" y="692150"/>
            <a:ext cx="3232150" cy="0"/>
          </a:xfrm>
          <a:prstGeom prst="line">
            <a:avLst/>
          </a:prstGeom>
          <a:ln w="165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4" name="直接连接符 16"/>
          <p:cNvCxnSpPr/>
          <p:nvPr/>
        </p:nvCxnSpPr>
        <p:spPr>
          <a:xfrm>
            <a:off x="3232150" y="692150"/>
            <a:ext cx="2852738" cy="0"/>
          </a:xfrm>
          <a:prstGeom prst="line">
            <a:avLst/>
          </a:prstGeom>
          <a:ln w="165100" cap="flat" cmpd="sng">
            <a:solidFill>
              <a:srgbClr val="C25944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5" name="直接连接符 18"/>
          <p:cNvCxnSpPr/>
          <p:nvPr/>
        </p:nvCxnSpPr>
        <p:spPr>
          <a:xfrm>
            <a:off x="6084888" y="692150"/>
            <a:ext cx="3059112" cy="0"/>
          </a:xfrm>
          <a:prstGeom prst="line">
            <a:avLst/>
          </a:prstGeom>
          <a:ln w="165100" cap="flat" cmpd="sng">
            <a:solidFill>
              <a:srgbClr val="E6B9B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50" name="TextBox 3"/>
          <p:cNvSpPr txBox="1"/>
          <p:nvPr/>
        </p:nvSpPr>
        <p:spPr>
          <a:xfrm>
            <a:off x="-635" y="-98425"/>
            <a:ext cx="91446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项目内容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TextBox 7"/>
          <p:cNvSpPr txBox="1"/>
          <p:nvPr/>
        </p:nvSpPr>
        <p:spPr>
          <a:xfrm>
            <a:off x="0" y="68072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油量执行器系统建模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635" y="1326515"/>
            <a:ext cx="9127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执行器系统主要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包括旋转电磁铁、两个回位弹簧、偏心球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、位置传感器。</a:t>
            </a:r>
            <a:endParaRPr lang="zh-CN" altLang="en-US" sz="2000" dirty="0">
              <a:sym typeface="+mn-ea"/>
            </a:endParaRPr>
          </a:p>
        </p:txBody>
      </p:sp>
      <p:pic>
        <p:nvPicPr>
          <p:cNvPr id="2663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1920240"/>
            <a:ext cx="4408170" cy="3404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7"/>
          <p:cNvSpPr txBox="1"/>
          <p:nvPr/>
        </p:nvSpPr>
        <p:spPr>
          <a:xfrm>
            <a:off x="635" y="5328285"/>
            <a:ext cx="9254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508000">
              <a:lnSpc>
                <a:spcPct val="140000"/>
              </a:lnSpc>
              <a:spcBef>
                <a:spcPct val="0"/>
              </a:spcBef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结合各部分的工作机理、结构参数及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辨识方法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，建立系统的</a:t>
            </a:r>
            <a:r>
              <a:rPr lang="zh-CN" altLang="en-US" sz="2000" dirty="0">
                <a:latin typeface="Times New Roman" panose="02020603050405020304" pitchFamily="18" charset="0"/>
                <a:sym typeface="+mn-ea"/>
              </a:rPr>
              <a:t>数学模型。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6025</Words>
  <Application>WPS 演示</Application>
  <PresentationFormat>全屏显示(4:3)</PresentationFormat>
  <Paragraphs>939</Paragraphs>
  <Slides>62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62</vt:i4>
      </vt:variant>
    </vt:vector>
  </HeadingPairs>
  <TitlesOfParts>
    <vt:vector size="83" baseType="lpstr">
      <vt:lpstr>Arial</vt:lpstr>
      <vt:lpstr>宋体</vt:lpstr>
      <vt:lpstr>Wingdings</vt:lpstr>
      <vt:lpstr>Calibri</vt:lpstr>
      <vt:lpstr>Times New Roman</vt:lpstr>
      <vt:lpstr>微软雅黑</vt:lpstr>
      <vt:lpstr>Arial Unicode MS</vt:lpstr>
      <vt:lpstr>Office 主题</vt:lpstr>
      <vt:lpstr>Visio.Drawing.15</vt:lpstr>
      <vt:lpstr>Visio.Drawing.15</vt:lpstr>
      <vt:lpstr>Word.Document.8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TT</cp:lastModifiedBy>
  <cp:revision>1615</cp:revision>
  <dcterms:created xsi:type="dcterms:W3CDTF">2015-06-08T02:30:00Z</dcterms:created>
  <dcterms:modified xsi:type="dcterms:W3CDTF">2019-06-30T04:24:04Z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2052-11.1.0.8863</vt:lpwstr>
  </property>
</Properties>
</file>